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5" r:id="rId5"/>
    <p:sldId id="259" r:id="rId6"/>
    <p:sldId id="258" r:id="rId7"/>
    <p:sldId id="267" r:id="rId8"/>
    <p:sldId id="268" r:id="rId9"/>
    <p:sldId id="263" r:id="rId10"/>
    <p:sldId id="261" r:id="rId11"/>
    <p:sldId id="269" r:id="rId12"/>
    <p:sldId id="262" r:id="rId13"/>
    <p:sldId id="270" r:id="rId14"/>
    <p:sldId id="266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6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59F5F1-2824-4810-B42A-9096DE2125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144EC63-2573-4175-8D5E-9635F15205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0C758A-3487-44F0-B872-0DA643FE8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F966-E74E-4C71-980D-14E1A877A6A5}" type="datetimeFigureOut">
              <a:rPr lang="uk-UA" smtClean="0"/>
              <a:t>13.02.2025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633C3F-4748-4FE5-AA8A-D2BA3C649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87F25F-8676-4327-86FA-512E95575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CD902-0624-4625-A906-9C9694EF59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4640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324A4E-F881-404F-BDDD-78D48ED91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E2F67B-20AD-4F42-9EAA-F276FF866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6571D9-AEBE-4F37-8484-9AD937364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F966-E74E-4C71-980D-14E1A877A6A5}" type="datetimeFigureOut">
              <a:rPr lang="uk-UA" smtClean="0"/>
              <a:t>13.02.2025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AF2A82-A09F-408E-9BB9-E56D7A5F5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039625-70B1-4794-BA3F-8D00AEA83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CD902-0624-4625-A906-9C9694EF59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9189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49FD445-40B8-4E86-9A77-FEEB016E98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A12503D-36B3-4D97-8DEA-097032069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539A14-C9D8-40DC-9D60-89EB4A612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F966-E74E-4C71-980D-14E1A877A6A5}" type="datetimeFigureOut">
              <a:rPr lang="uk-UA" smtClean="0"/>
              <a:t>13.02.2025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EA5FC0-36B9-482A-B3AB-8E0BAA067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535C96-DCD8-41F1-966E-863599E3D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CD902-0624-4625-A906-9C9694EF59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9812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EC3FF8-D0A6-4EBE-B11A-185F3452E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92C59A-972A-4D0F-8674-251FC3401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8A0154-D188-47A3-9C31-B09ABB8D8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F966-E74E-4C71-980D-14E1A877A6A5}" type="datetimeFigureOut">
              <a:rPr lang="uk-UA" smtClean="0"/>
              <a:t>13.02.2025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02D216-D335-41FF-993C-F200FC5D8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726B08-5F0F-4936-BFE5-725666D3E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CD902-0624-4625-A906-9C9694EF59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1450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8E7770-20AB-4C90-B055-41E30F5A9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8E58B7-1D45-4A58-91B2-7AE2594F3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00F637-5CB0-4979-9EF2-968787687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F966-E74E-4C71-980D-14E1A877A6A5}" type="datetimeFigureOut">
              <a:rPr lang="uk-UA" smtClean="0"/>
              <a:t>13.02.2025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63E751-9E7D-4753-BAC8-F9ED73E82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4EE747-97FE-4994-B161-6C8CBB722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CD902-0624-4625-A906-9C9694EF59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8091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0B594D-0B3D-4CBE-BF37-7CBE0793C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75AE87-0FBD-4B6E-B0FC-9CB25F1B6D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2D4D62-B41F-475C-B3DB-F1D1B4E1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CDE75E-7090-49A3-A208-91089CFED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F966-E74E-4C71-980D-14E1A877A6A5}" type="datetimeFigureOut">
              <a:rPr lang="uk-UA" smtClean="0"/>
              <a:t>13.02.2025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F63AEE-AE9C-4CF8-90A2-26908EED2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2AF420-B75E-42C5-827B-91908B087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CD902-0624-4625-A906-9C9694EF59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9214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A5C3B6-D391-42F6-84D2-67A1C8A64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DF2D25-6BD6-46CD-B54B-84983CC07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93E0F2C-5620-4A5A-A3CB-7D76BCFF0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AF9CE11-E004-474E-9379-2E53584D92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59C50DA-E970-457D-83A0-16A415FCA8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D41ECE7-88D2-4A56-9CB1-ECA9EEAE2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F966-E74E-4C71-980D-14E1A877A6A5}" type="datetimeFigureOut">
              <a:rPr lang="uk-UA" smtClean="0"/>
              <a:t>13.02.2025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B41AD6F-6B85-47F1-814E-68A36289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3DDA387-2FC0-4430-9DD3-9B76D5F66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CD902-0624-4625-A906-9C9694EF59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5366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54E5CC-1570-485D-93C0-502EEBF47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A2AF2DF-7467-44DD-962C-3F16B67BE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F966-E74E-4C71-980D-14E1A877A6A5}" type="datetimeFigureOut">
              <a:rPr lang="uk-UA" smtClean="0"/>
              <a:t>13.02.2025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B20E9D3-386F-4373-AB2A-FA5EA86EE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E35C5E-E7A3-4BDD-8D3B-DBBF0D27F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CD902-0624-4625-A906-9C9694EF59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0353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393EC0-8652-49F3-BC57-A61AE0C24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F966-E74E-4C71-980D-14E1A877A6A5}" type="datetimeFigureOut">
              <a:rPr lang="uk-UA" smtClean="0"/>
              <a:t>13.02.2025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A0D5B5E-9549-4656-9800-9D17700E8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3ED0088-F8B2-4E79-B367-3CE7B62CB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CD902-0624-4625-A906-9C9694EF59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7249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16E420-3491-47B3-B75F-A2802A672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50BB6B-6130-46A6-B983-E2CC8933D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FC79E5D-EC9B-438A-8660-9CAB48BD46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224C240-54AF-44E7-9DD8-90C80411E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F966-E74E-4C71-980D-14E1A877A6A5}" type="datetimeFigureOut">
              <a:rPr lang="uk-UA" smtClean="0"/>
              <a:t>13.02.2025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6E11A0-C4EE-44D8-B11E-59042A6F6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6AE6B8-BCDC-4108-ADB9-7A614EA62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CD902-0624-4625-A906-9C9694EF59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2521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B8C36B-42E3-4330-832A-F5AAB55E9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D9BCFA2-9373-4971-8CAD-409206EA22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3DB8BD-C5A1-4024-B93C-DE6E64685E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B393C00-5BDC-4059-9D04-180105618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F966-E74E-4C71-980D-14E1A877A6A5}" type="datetimeFigureOut">
              <a:rPr lang="uk-UA" smtClean="0"/>
              <a:t>13.02.2025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0F51A2-AA88-4825-ACAA-7292FBE7D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E08434-A82E-49FA-9C80-6344161B1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CD902-0624-4625-A906-9C9694EF59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6959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35293F-3CA6-4569-AC9C-A867C1652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84E868-BD05-4A97-A532-73D871335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3A2054-C83E-4371-BC2C-E89D36DAE0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EF966-E74E-4C71-980D-14E1A877A6A5}" type="datetimeFigureOut">
              <a:rPr lang="uk-UA" smtClean="0"/>
              <a:t>13.02.2025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086C9F-C62A-4984-BD4D-E3C4FF8092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D90C8F-86AC-4479-B1C8-5B1D564B41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CD902-0624-4625-A906-9C9694EF59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4167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3F82219-79C0-4F7C-B951-36A00026A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809" y="548639"/>
            <a:ext cx="9817768" cy="1276985"/>
          </a:xfrm>
        </p:spPr>
        <p:txBody>
          <a:bodyPr>
            <a:normAutofit fontScale="90000"/>
          </a:bodyPr>
          <a:lstStyle/>
          <a:p>
            <a:pPr algn="r"/>
            <a:br>
              <a:rPr lang="uk-UA" sz="2700" i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1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Те, що ми проживаємо, заслуговує бути частиною істор</a:t>
            </a:r>
            <a:r>
              <a:rPr lang="ru-RU" sz="27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ії»</a:t>
            </a:r>
            <a:r>
              <a:rPr lang="ru-RU" sz="27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7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</a:t>
            </a:r>
            <a:r>
              <a:rPr lang="ru-RU" sz="27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Карл Мірра, США </a:t>
            </a:r>
            <a:br>
              <a:rPr lang="ru-RU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091021E-DDE1-4237-A914-94AC10A9DC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645921"/>
            <a:ext cx="5257799" cy="487038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sz="4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Дидактичні засади застосування методу усної історії в проєкті</a:t>
            </a:r>
          </a:p>
          <a:p>
            <a:pPr marL="0" indent="0" algn="ctr">
              <a:buNone/>
            </a:pPr>
            <a:endParaRPr lang="uk-UA" sz="40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40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Консультант К.Маліцька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E43FBEA-0D31-4561-BA30-1F88AD4C3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25" y="63727"/>
            <a:ext cx="1803131" cy="1761897"/>
          </a:xfrm>
          <a:prstGeom prst="rect">
            <a:avLst/>
          </a:prstGeom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id="{9614BB52-C83D-41BC-9CB6-F5FA59A195A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45"/>
          <a:stretch/>
        </p:blipFill>
        <p:spPr>
          <a:xfrm>
            <a:off x="115411" y="2184935"/>
            <a:ext cx="2136901" cy="1996013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2822B24-04A0-4DEF-AB91-D7D33C4FAE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3" t="4631" r="20031" b="43018"/>
          <a:stretch/>
        </p:blipFill>
        <p:spPr>
          <a:xfrm>
            <a:off x="2252312" y="2184935"/>
            <a:ext cx="3349591" cy="359022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1697EA8-EE44-46BB-A997-720E3B9BA5B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8" r="9930" b="21825"/>
          <a:stretch/>
        </p:blipFill>
        <p:spPr>
          <a:xfrm>
            <a:off x="115411" y="4195543"/>
            <a:ext cx="2136902" cy="157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147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014A93A-0D97-4F6A-B5B2-1EB069C4C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072" y="100668"/>
            <a:ext cx="4079846" cy="8389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uk-UA" sz="40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 інтерв’ю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20DA7C7-6DA9-461A-857F-D3079BF6DE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4006" y="1140903"/>
            <a:ext cx="5415793" cy="503606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uk-UA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Наративне інтерв’ю </a:t>
            </a:r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narrative</a:t>
            </a:r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 — оповідь, розповідь) — вільне інтерв’ю, яке має вигляд розповіді про своє життя без втручання інтерв’юера</a:t>
            </a:r>
          </a:p>
          <a:p>
            <a:r>
              <a:rPr lang="uk-UA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Напівструктуроване інтерв’ю </a:t>
            </a:r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— інтерв’ю, яке складається з тематичних блоків і містить перелік обов’язкових аспектів, стосовно яких необхідно отримати інформацію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b="1" i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Біографічне інтерв’ю </a:t>
            </a:r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-  тематичні блоки відповідають послідовності життєвих циклів індивіда: «дитинство», «школа», «одруження», «робота».  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4DE17153-ABCD-43F6-822E-C4B7AD67D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95083" y="260059"/>
            <a:ext cx="5134061" cy="591690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b="1" i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Лейтмотивне інтерв’ю </a:t>
            </a:r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— різновид напівструктурованого інтерв’ю, орієнтує розмову на вивчення одного й того самого аспекту життєдіяльності особистості впродовж її життєвого шляху.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b="1" i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Фокусоване інтерв’ю </a:t>
            </a:r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є різновидом напівструктурованого інтерв’ю, зосереджує увагу на одній життєвій ситуації з метою якомога більше довідатися в інформанта про певний період його життя. </a:t>
            </a:r>
          </a:p>
          <a:p>
            <a:r>
              <a:rPr lang="uk-UA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Діалогове інтерв’ю</a:t>
            </a:r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, або вільна бесіда — інтерв’ю проводиться у формі рівноправного діалогу «дослідник — інформант» </a:t>
            </a:r>
          </a:p>
        </p:txBody>
      </p:sp>
    </p:spTree>
    <p:extLst>
      <p:ext uri="{BB962C8B-B14F-4D97-AF65-F5344CB8AC3E}">
        <p14:creationId xmlns:p14="http://schemas.microsoft.com/office/powerpoint/2010/main" val="2241223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CBCD740-3525-44AC-92FF-5E09CDC11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0136" y="192947"/>
            <a:ext cx="8530936" cy="1006679"/>
          </a:xfrm>
        </p:spPr>
        <p:txBody>
          <a:bodyPr>
            <a:normAutofit fontScale="90000"/>
          </a:bodyPr>
          <a:lstStyle/>
          <a:p>
            <a:r>
              <a:rPr lang="uk-UA" sz="32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 час спілкування з респондентом ми з учнями зустрічаються з такими проблемами:</a:t>
            </a:r>
            <a:br>
              <a:rPr lang="ru-RU" sz="32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200" b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64191B3-EFAB-4CE9-BE78-A1569DA894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0786" y="1409988"/>
            <a:ext cx="4699359" cy="435133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lvl="0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не всі люди погоджуються на інтерв’ю, мотивуючи це небажанням повертатися в минуле, боючись, що пам'ять може зрадити, кажучи «Я вже все про себе розповідав» або за віком, станом здоров’я;</a:t>
            </a:r>
          </a:p>
          <a:p>
            <a:pPr lvl="0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учні не завжди задають відкриті запитання, отримуючи однослівні відповіді «так» або «ні»;</a:t>
            </a:r>
          </a:p>
          <a:p>
            <a:endParaRPr lang="uk-UA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5C73A862-F022-4B6C-B5C0-0ABD3CFA40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09988"/>
            <a:ext cx="5181600" cy="476697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lvl="0" algn="just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свідок, особливо похилого віку, відтворює свою розповідь, як підсумок свого життя, часто відходить від заданого запитання та від хвилювання, не завжди чітко висловлює свої думки;</a:t>
            </a:r>
          </a:p>
          <a:p>
            <a:pPr lvl="0" algn="just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учні не завжди слідкують за тривалістю інтерв’ю, в наслідок чого, респондент не зберігає увагу і втомлюється (згідно рекомендаціям тривалість інтерв’ю – до 60 хвилин).</a:t>
            </a:r>
          </a:p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5510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A3ADAEA-DC61-456E-BB1E-6B4FA649D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6509"/>
            <a:ext cx="7601125" cy="1104785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Щоб інтерв’ю стало успішним </a:t>
            </a:r>
            <a:r>
              <a:rPr lang="ru-RU"/>
              <a:t>:</a:t>
            </a:r>
            <a:br>
              <a:rPr lang="ru-RU"/>
            </a:br>
            <a:endParaRPr lang="uk-UA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8ECF1F0-A9F6-4CD0-A4A0-585901028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234714" cy="4351338"/>
          </a:xfrm>
        </p:spPr>
        <p:txBody>
          <a:bodyPr>
            <a:normAutofit fontScale="92500"/>
          </a:bodyPr>
          <a:lstStyle/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вибрати об’єкт і тему розмови;</a:t>
            </a:r>
          </a:p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чітко усвідомлювати, що саме хоче дізнатися;</a:t>
            </a:r>
          </a:p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налагодити контакт з майбутнім співрозмовником;</a:t>
            </a:r>
          </a:p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розробити питання;</a:t>
            </a:r>
          </a:p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розмови викликати довіру, вміти вчасно зупинитися;</a:t>
            </a:r>
          </a:p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запитувати про те, що потрібно для матеріалу;</a:t>
            </a:r>
          </a:p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не соромитися незнання чогось;</a:t>
            </a:r>
          </a:p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бути тактовним у поведінці;</a:t>
            </a:r>
          </a:p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 технічні засоби фіксації інформації.</a:t>
            </a:r>
          </a:p>
          <a:p>
            <a:endParaRPr lang="uk-UA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4B68DE7-8199-4001-9E0D-5F34073C5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270" y="1619361"/>
            <a:ext cx="3148064" cy="206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655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55F3639-4194-42EC-91DD-A6037D440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Теми для проєктів усної історії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52629454-60C7-4163-93B8-4ED51089EF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Важливі феномени ХХст.</a:t>
            </a:r>
          </a:p>
          <a:p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Проголошення незалежності України</a:t>
            </a:r>
          </a:p>
          <a:p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Мода 70-80-х років ХХст.</a:t>
            </a:r>
          </a:p>
          <a:p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Шкільні/ студентські «щасливі» роки</a:t>
            </a:r>
          </a:p>
          <a:p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Рефлексія на події «Великої історії»</a:t>
            </a:r>
          </a:p>
          <a:p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«Не/вшанована пам’ять»</a:t>
            </a:r>
          </a:p>
          <a:p>
            <a:endParaRPr lang="uk-UA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14FFE6B-A9AC-4587-920D-FB8D2764CD6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« Білі плями», які не вписувалися в совітську версію минулого</a:t>
            </a:r>
          </a:p>
          <a:p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Соціальний чи ідеологічний ліфт «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homo sovietikus</a:t>
            </a:r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«Червоні дати» 70-річної совєтської окупації</a:t>
            </a:r>
          </a:p>
          <a:p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«Коли прийшла «братня «навала»</a:t>
            </a:r>
          </a:p>
          <a:p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Декомунізація проти імперії</a:t>
            </a:r>
          </a:p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3375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176CC9-7DD1-4632-9F38-CEC415992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Список використаних джерел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19B48C-2515-4AEF-8213-D971F3E1D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ttps://www.google.com/search?sa=N&amp;sca_esv=ec4e1a3f479b83b9&amp;udm=2&amp;cs=0&amp;sxsrf=AHTn8zrXytaZ2OtHclrNIRiHY7a7mUieyA:1739273121011&amp;q=%D0%BF%D1%80%D0%B8%D0%BA%D0%BB%D0%B0%D0%B4+%D1%96%D0%BD%D1%82%D0%B5%D1%80%D0%B2%27%D1%8E+%D0%B7+%D0%B2%D1%96%D0%B4%D0%BE%D0%BC%D0%BE%D1%8E+%D0%BB%D1%8E%D0%B4%D0%B8%D0%BD%D0%BE%D1%8E&amp;stick=H4sIAAAAAAAAABXIwQ2AIBBFwZN97M0yaM1YAEcL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1439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72AB66C-8E0E-40B2-9B57-9DA1DAFFA8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0"/>
            <a:ext cx="119481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82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3E1C2B3-0430-433C-8D5B-3F6020583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 становлення усної історії як окремого напряму історичних досліджень 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FE3349-05F4-4C6A-99A5-41E9B9CE89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6837" y="1825625"/>
            <a:ext cx="6383845" cy="4667250"/>
          </a:xfrm>
        </p:spPr>
        <p:txBody>
          <a:bodyPr>
            <a:normAutofit fontScale="92500" lnSpcReduction="20000"/>
          </a:bodyPr>
          <a:lstStyle/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У 1948 р. в Колумбійському університеті було створено Дослідницький центр вивчення усної історії, який очолив Аллан Невінс </a:t>
            </a:r>
          </a:p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1958 р. при Каліфорнійському університеті — Архівний центр усних джерел: </a:t>
            </a:r>
          </a:p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60-і  роки ХХст- Західна Європа</a:t>
            </a:r>
          </a:p>
          <a:p>
            <a:pPr marL="0" indent="0">
              <a:buNone/>
            </a:pPr>
            <a:r>
              <a:rPr lang="ru-RU" i="1">
                <a:latin typeface="Times New Roman" panose="02020603050405020304" pitchFamily="18" charset="0"/>
                <a:cs typeface="Times New Roman" panose="02020603050405020304" pitchFamily="18" charset="0"/>
              </a:rPr>
              <a:t>Джордж Еварт Еванс «Спитайте хлопців, які косять сіно»</a:t>
            </a:r>
          </a:p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90-і ррХХст.- Українська Асоціація Усної Історії</a:t>
            </a:r>
          </a:p>
          <a:p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1996р. - створено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Міжнародну   асоціацію усної історії (IOHA) </a:t>
            </a:r>
          </a:p>
          <a:p>
            <a:endParaRPr lang="uk-UA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9683BDF2-6877-4441-B45B-37499C8CE8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92202" y="1690688"/>
            <a:ext cx="4522961" cy="4486275"/>
          </a:xfrm>
        </p:spPr>
        <p:txBody>
          <a:bodyPr>
            <a:normAutofit fontScale="92500" lnSpcReduction="20000"/>
          </a:bodyPr>
          <a:lstStyle/>
          <a:p>
            <a:endParaRPr lang="uk-UA"/>
          </a:p>
          <a:p>
            <a:endParaRPr lang="uk-UA"/>
          </a:p>
          <a:p>
            <a:endParaRPr lang="uk-UA"/>
          </a:p>
          <a:p>
            <a:endParaRPr lang="uk-UA"/>
          </a:p>
          <a:p>
            <a:endParaRPr lang="uk-UA"/>
          </a:p>
          <a:p>
            <a:pPr marL="0" indent="0">
              <a:buNone/>
            </a:pPr>
            <a:endParaRPr lang="uk-UA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marL="0" indent="0">
              <a:buNone/>
            </a:pPr>
            <a:r>
              <a:rPr lang="uk-UA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 Томпсон </a:t>
            </a:r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(Великобританія)- найвидатніший дослідник усної історії, автор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«Голос минулого:усна історія»  </a:t>
            </a:r>
            <a:endParaRPr lang="uk-UA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261EA38-86B1-46EA-87C0-CF724581EE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753" y="1730093"/>
            <a:ext cx="3139002" cy="267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774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0658F68-28E0-4ED2-9B0C-542BA0E9A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32229"/>
            <a:ext cx="5943600" cy="37592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1EBE72E-4ABB-4322-BF48-26A731BAFC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046515"/>
            <a:ext cx="6437086" cy="457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555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3A652B-D3F9-48D9-A740-0F8295D39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494949"/>
            <a:ext cx="3832458" cy="1495339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2DA016F0-D0B9-420F-B14D-324BE6EFE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94949"/>
            <a:ext cx="3832457" cy="1495339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ACEB7D16-A465-44F7-8D38-24340D1D5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8344" y="285227"/>
            <a:ext cx="6417579" cy="5575824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методу усної історії: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 невимушеній формі </a:t>
            </a: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мотивує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школярів до вивчення новітньої історії (</a:t>
            </a:r>
            <a:r>
              <a:rPr lang="ru-RU" i="1">
                <a:latin typeface="Times New Roman" panose="02020603050405020304" pitchFamily="18" charset="0"/>
                <a:cs typeface="Times New Roman" panose="02020603050405020304" pitchFamily="18" charset="0"/>
              </a:rPr>
              <a:t>нові знання, окрім обов’язкової інформації, яку учень отримує в школі).</a:t>
            </a:r>
          </a:p>
          <a:p>
            <a:pPr lvl="0"/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Знайомит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ь учнів з проблематикою новітньої історії і тими її аспектами, які не передбачає навчальний план (</a:t>
            </a:r>
            <a:r>
              <a:rPr lang="ru-RU" i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наприклад, з другорядними темами шкільної програми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0"/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Знайомить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учнів з регіональною специфікою історії.</a:t>
            </a:r>
          </a:p>
          <a:p>
            <a:pPr lvl="0"/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зустріч з сучасниками.</a:t>
            </a:r>
          </a:p>
          <a:p>
            <a:pPr lvl="0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Учні </a:t>
            </a: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засвоюють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й інші, окрім звичного навчання за шкільною програмою, форми навчання.</a:t>
            </a:r>
          </a:p>
          <a:p>
            <a:endParaRPr lang="uk-UA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6E54BDA9-CE83-46CE-A2BB-A43D62A0DE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6418" y="2057400"/>
            <a:ext cx="4335607" cy="3811588"/>
          </a:xfrm>
        </p:spPr>
        <p:txBody>
          <a:bodyPr>
            <a:normAutofit/>
          </a:bodyPr>
          <a:lstStyle/>
          <a:p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результаті дослідницької діяльності в учнів формуються такі риси як: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допитливість;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цілеспрямованість;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ініціативність, дисциплінованість;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вимогливість;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прагнення до пізнання суті</a:t>
            </a:r>
            <a:r>
              <a:rPr lang="ru-RU"/>
              <a:t>. 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7289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256C68-9238-4BB0-BA7F-C74BED2F1D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79580"/>
          <a:stretch/>
        </p:blipFill>
        <p:spPr>
          <a:xfrm>
            <a:off x="-29029" y="-112656"/>
            <a:ext cx="12177086" cy="138418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EEAD28-F9A2-4E2E-9D1C-7B9DEA6CE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4" y="-112655"/>
            <a:ext cx="12177086" cy="1384184"/>
          </a:xfrm>
        </p:spPr>
        <p:txBody>
          <a:bodyPr/>
          <a:lstStyle/>
          <a:p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162EBD4-6100-4743-AB2B-9474DE3B3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226" y="1611086"/>
            <a:ext cx="11862831" cy="4565877"/>
          </a:xfrm>
        </p:spPr>
        <p:txBody>
          <a:bodyPr/>
          <a:lstStyle/>
          <a:p>
            <a:pPr lvl="0"/>
            <a:endParaRPr lang="ru-RU"/>
          </a:p>
          <a:p>
            <a:pPr marL="0" lvl="0" indent="0" algn="ctr">
              <a:buNone/>
            </a:pPr>
            <a:r>
              <a:rPr lang="ru-RU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 УСНОЇ ІСТОРІЇ</a:t>
            </a:r>
          </a:p>
          <a:p>
            <a:pPr lvl="0"/>
            <a:r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 зафіксувати не зафіксовану раніше інформацію;</a:t>
            </a:r>
          </a:p>
          <a:p>
            <a:pPr lvl="0"/>
            <a:r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 відтворити події, які були заборонені тоталітарним режимом;</a:t>
            </a:r>
          </a:p>
          <a:p>
            <a:pPr lvl="0"/>
            <a:r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 висловитися людям, яких раніше ігнорували;</a:t>
            </a:r>
          </a:p>
          <a:p>
            <a:pPr lvl="0"/>
            <a:r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 детальніше вивчити історію рідного краю;</a:t>
            </a:r>
          </a:p>
          <a:p>
            <a:pPr lvl="0"/>
            <a:r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 відтворити народну історію.</a:t>
            </a:r>
          </a:p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1116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839258-909A-4A0F-B79A-A4DFCBA08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8595" y="531380"/>
            <a:ext cx="5184396" cy="1002281"/>
          </a:xfrm>
        </p:spPr>
        <p:txBody>
          <a:bodyPr>
            <a:normAutofit/>
          </a:bodyPr>
          <a:lstStyle/>
          <a:p>
            <a:r>
              <a:rPr lang="ru-RU" sz="36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Недоліки усної історії</a:t>
            </a:r>
            <a:endParaRPr lang="uk-UA" sz="3600" b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ED4D2E-6DFD-4693-B3E8-4E813F09A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837" y="1825625"/>
            <a:ext cx="11669086" cy="4351338"/>
          </a:xfrm>
        </p:spPr>
        <p:txBody>
          <a:bodyPr>
            <a:normAutofit lnSpcReduction="10000"/>
          </a:bodyPr>
          <a:lstStyle/>
          <a:p>
            <a:r>
              <a:rPr lang="ru-RU"/>
              <a:t> </a:t>
            </a:r>
            <a:r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суб’єктивність інтерв’ю; </a:t>
            </a:r>
          </a:p>
          <a:p>
            <a:r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отримана інформація не співпадає з архівними даними;</a:t>
            </a:r>
          </a:p>
          <a:p>
            <a:r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 ненадійність інформації;</a:t>
            </a:r>
          </a:p>
          <a:p>
            <a:r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усні історії, які розповідають люди, показують дещо інший ракурс сприйняття подій, ніж той, який конструюють історики, і той, який пропонують політики</a:t>
            </a:r>
            <a:r>
              <a:rPr lang="ru-RU"/>
              <a:t>; </a:t>
            </a:r>
          </a:p>
          <a:p>
            <a:pPr marL="0" indent="0">
              <a:buNone/>
            </a:pPr>
            <a:r>
              <a:rPr lang="ru-RU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Пережитий і переосмислений в ході усних розповідей досвід вказує на те, що світ насправді значно складніший і багатогранніший, а не спрощений, як зазвичай подає офіційна пропаганда.</a:t>
            </a:r>
          </a:p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0783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5EC000-0314-4D71-B53B-5431816ED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644" y="457200"/>
            <a:ext cx="4069381" cy="1600200"/>
          </a:xfrm>
        </p:spPr>
        <p:txBody>
          <a:bodyPr/>
          <a:lstStyle/>
          <a:p>
            <a:pPr algn="ctr"/>
            <a:r>
              <a:rPr lang="uk-UA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реалізації               проєкта </a:t>
            </a:r>
            <a:br>
              <a:rPr lang="uk-UA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Карлом Мірром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3C4C9537-BFDA-41F9-B84F-BB0DFF55D1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8" t="12343" r="22248" b="3379"/>
          <a:stretch/>
        </p:blipFill>
        <p:spPr>
          <a:xfrm>
            <a:off x="839788" y="2127183"/>
            <a:ext cx="3932237" cy="3589012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8781258A-94FC-477D-AF5D-D7A3CBB1E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27180"/>
            <a:ext cx="3932237" cy="3589013"/>
          </a:xfrm>
        </p:spPr>
        <p:txBody>
          <a:bodyPr/>
          <a:lstStyle/>
          <a:p>
            <a:endParaRPr lang="uk-U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1EF440-BDF2-40F8-9F31-55D656DDCC55}"/>
              </a:ext>
            </a:extLst>
          </p:cNvPr>
          <p:cNvSpPr txBox="1"/>
          <p:nvPr/>
        </p:nvSpPr>
        <p:spPr>
          <a:xfrm>
            <a:off x="5176007" y="327172"/>
            <a:ext cx="675473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>
                <a:latin typeface="Times New Roman" panose="02020603050405020304" pitchFamily="18" charset="0"/>
                <a:cs typeface="Times New Roman" panose="02020603050405020304" pitchFamily="18" charset="0"/>
              </a:rPr>
              <a:t>1.Оберіть тему.</a:t>
            </a:r>
          </a:p>
          <a:p>
            <a:r>
              <a:rPr lang="uk-UA" sz="2000">
                <a:latin typeface="Times New Roman" panose="02020603050405020304" pitchFamily="18" charset="0"/>
                <a:cs typeface="Times New Roman" panose="02020603050405020304" pitchFamily="18" charset="0"/>
              </a:rPr>
              <a:t>2.Проведіть невеличке дослідження з даної теми</a:t>
            </a:r>
          </a:p>
          <a:p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3.Знайдіть людей, які мають досвід за обраною темою і з якими вам би хотілося провести інтерв’ю</a:t>
            </a:r>
          </a:p>
          <a:p>
            <a: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4.Сформуйте список питань для інтерв’ю.</a:t>
            </a:r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Він має складатися з трьох частин:</a:t>
            </a:r>
          </a:p>
          <a:p>
            <a:pPr lvl="0"/>
            <a: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перша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 питання (як-то ім’я, вік, місце проживання та інші базові речі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lvl="0"/>
            <a: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друга частина 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 про події минулого, які клас чи команда має визначити на основі дослідження теми;</a:t>
            </a:r>
          </a:p>
          <a:p>
            <a:pPr lvl="0"/>
            <a: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третя частина 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уточнювальні запитання, які скеровують на глибокий погляд про події минулого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Проведіть у класі репетицію і потренуйтеся записувати інтерв’ю.</a:t>
            </a:r>
          </a:p>
          <a:p>
            <a:r>
              <a:rPr lang="uk-UA" sz="2000"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Проведіть інтерв’ю і попрацюйте над отриманим записом.</a:t>
            </a:r>
          </a:p>
          <a:p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7.Презентація</a:t>
            </a:r>
            <a:endParaRPr lang="uk-UA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330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9607DE-68B5-41F7-87F9-6E951CDC2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7" y="290285"/>
            <a:ext cx="10784248" cy="644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0488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998</Words>
  <Application>Microsoft Office PowerPoint</Application>
  <PresentationFormat>Широкоэкранный</PresentationFormat>
  <Paragraphs>93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Тема Office</vt:lpstr>
      <vt:lpstr> «Те, що ми проживаємо, заслуговує бути частиною історії»                                                                                                                                      Карл Мірра, США  </vt:lpstr>
      <vt:lpstr>Презентация PowerPoint</vt:lpstr>
      <vt:lpstr>Процес становлення усної історії як окремого напряму історичних досліджень </vt:lpstr>
      <vt:lpstr>Презентация PowerPoint</vt:lpstr>
      <vt:lpstr>Презентация PowerPoint</vt:lpstr>
      <vt:lpstr>Презентация PowerPoint</vt:lpstr>
      <vt:lpstr>Недоліки усної історії</vt:lpstr>
      <vt:lpstr>Алгоритм реалізації               проєкта  за Карлом Мірром</vt:lpstr>
      <vt:lpstr>Презентация PowerPoint</vt:lpstr>
      <vt:lpstr>Види інтерв’ю</vt:lpstr>
      <vt:lpstr>Під час спілкування з респондентом ми з учнями зустрічаються з такими проблемами: </vt:lpstr>
      <vt:lpstr>Щоб інтерв’ю стало успішним : </vt:lpstr>
      <vt:lpstr>Теми для проєктів усної історії</vt:lpstr>
      <vt:lpstr>Список використаних джерел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user1</cp:lastModifiedBy>
  <cp:revision>141</cp:revision>
  <dcterms:created xsi:type="dcterms:W3CDTF">2025-02-11T10:14:41Z</dcterms:created>
  <dcterms:modified xsi:type="dcterms:W3CDTF">2025-02-13T11:16:57Z</dcterms:modified>
</cp:coreProperties>
</file>